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699"/>
    <a:srgbClr val="FF99CC"/>
    <a:srgbClr val="FF33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4"/>
    <p:restoredTop sz="94660"/>
  </p:normalViewPr>
  <p:slideViewPr>
    <p:cSldViewPr>
      <p:cViewPr>
        <p:scale>
          <a:sx n="100" d="100"/>
          <a:sy n="100" d="100"/>
        </p:scale>
        <p:origin x="950" y="-2630"/>
      </p:cViewPr>
      <p:guideLst>
        <p:guide pos="288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691023"/>
            <a:ext cx="548640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7180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80332"/>
            <a:ext cx="297180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2024/7/27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2024/7/27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9" name="図 61"/>
          <p:cNvPicPr>
            <a:picLocks noChangeAspect="1"/>
          </p:cNvPicPr>
          <p:nvPr/>
        </p:nvPicPr>
        <p:blipFill>
          <a:blip r:embed="rId2"/>
          <a:srcRect b="12682"/>
          <a:stretch>
            <a:fillRect/>
          </a:stretch>
        </p:blipFill>
        <p:spPr>
          <a:xfrm>
            <a:off x="5863662" y="75778"/>
            <a:ext cx="994339" cy="1966966"/>
          </a:xfrm>
          <a:prstGeom prst="rect">
            <a:avLst/>
          </a:prstGeom>
        </p:spPr>
      </p:pic>
      <p:sp>
        <p:nvSpPr>
          <p:cNvPr id="1147" name="四角形 39"/>
          <p:cNvSpPr/>
          <p:nvPr/>
        </p:nvSpPr>
        <p:spPr>
          <a:xfrm rot="21240000">
            <a:off x="933575" y="2673702"/>
            <a:ext cx="2664000" cy="124619"/>
          </a:xfrm>
          <a:prstGeom prst="rect">
            <a:avLst/>
          </a:prstGeom>
          <a:solidFill>
            <a:schemeClr val="bg1">
              <a:lumMod val="86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5" name="四角形 37"/>
          <p:cNvSpPr/>
          <p:nvPr/>
        </p:nvSpPr>
        <p:spPr>
          <a:xfrm rot="21240000">
            <a:off x="694326" y="2500287"/>
            <a:ext cx="2664000" cy="124619"/>
          </a:xfrm>
          <a:prstGeom prst="rect">
            <a:avLst/>
          </a:prstGeom>
          <a:solidFill>
            <a:schemeClr val="bg1">
              <a:lumMod val="86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7" name="テキスト 19"/>
          <p:cNvSpPr txBox="1"/>
          <p:nvPr/>
        </p:nvSpPr>
        <p:spPr>
          <a:xfrm>
            <a:off x="1553876" y="489000"/>
            <a:ext cx="3891124" cy="1445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8800" dirty="0">
                <a:solidFill>
                  <a:srgbClr val="FF6699"/>
                </a:solidFill>
                <a:latin typeface="AR丸ゴシック体E"/>
                <a:ea typeface="AR丸ゴシック体E"/>
              </a:rPr>
              <a:t>乳</a:t>
            </a:r>
            <a:r>
              <a:rPr lang="ja-JP" altLang="en-US" sz="4000" b="1" dirty="0">
                <a:solidFill>
                  <a:srgbClr val="FF6699"/>
                </a:solidFill>
                <a:latin typeface="AR丸ゴシック体E"/>
                <a:ea typeface="AR丸ゴシック体E"/>
              </a:rPr>
              <a:t>がん</a:t>
            </a:r>
          </a:p>
        </p:txBody>
      </p:sp>
      <p:sp>
        <p:nvSpPr>
          <p:cNvPr id="1128" name="テキスト 20"/>
          <p:cNvSpPr txBox="1"/>
          <p:nvPr/>
        </p:nvSpPr>
        <p:spPr>
          <a:xfrm>
            <a:off x="931560" y="1527321"/>
            <a:ext cx="4851965" cy="1445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defRPr lang="ja-JP" altLang="en-US"/>
            </a:pPr>
            <a:r>
              <a:rPr lang="ja-JP" altLang="en-US" sz="8800" dirty="0">
                <a:solidFill>
                  <a:srgbClr val="FF6699"/>
                </a:solidFill>
                <a:latin typeface="AR丸ゴシック体E"/>
                <a:ea typeface="AR丸ゴシック体E"/>
              </a:rPr>
              <a:t>無料検診</a:t>
            </a:r>
            <a:endParaRPr lang="ja-JP" altLang="en-US" dirty="0">
              <a:solidFill>
                <a:srgbClr val="FF6699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1131" name="図形 23"/>
          <p:cNvSpPr/>
          <p:nvPr/>
        </p:nvSpPr>
        <p:spPr>
          <a:xfrm>
            <a:off x="2151063" y="129000"/>
            <a:ext cx="2555875" cy="467995"/>
          </a:xfrm>
          <a:prstGeom prst="roundRect">
            <a:avLst>
              <a:gd name="adj" fmla="val 50000"/>
            </a:avLst>
          </a:prstGeom>
          <a:solidFill>
            <a:srgbClr val="FF99CC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2400" dirty="0">
                <a:solidFill>
                  <a:schemeClr val="tx1"/>
                </a:solidFill>
                <a:latin typeface="AR丸ゴシック体E"/>
                <a:ea typeface="AR丸ゴシック体E"/>
              </a:rPr>
              <a:t>大村市初!!!</a:t>
            </a:r>
            <a:endParaRPr lang="ja-JP" altLang="en-US" dirty="0">
              <a:solidFill>
                <a:schemeClr val="tx1"/>
              </a:solidFill>
              <a:latin typeface="AR丸ゴシック体E"/>
              <a:ea typeface="AR丸ゴシック体E"/>
            </a:endParaRPr>
          </a:p>
        </p:txBody>
      </p:sp>
      <p:grpSp>
        <p:nvGrpSpPr>
          <p:cNvPr id="1136" name="グループ 27"/>
          <p:cNvGrpSpPr/>
          <p:nvPr/>
        </p:nvGrpSpPr>
        <p:grpSpPr>
          <a:xfrm>
            <a:off x="-146281" y="77525"/>
            <a:ext cx="2471131" cy="1305818"/>
            <a:chOff x="293729" y="4353067"/>
            <a:chExt cx="2672492" cy="1305818"/>
          </a:xfrm>
          <a:solidFill>
            <a:srgbClr val="FF66FF"/>
          </a:solidFill>
        </p:grpSpPr>
        <p:pic>
          <p:nvPicPr>
            <p:cNvPr id="1133" name="図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000000">
              <a:off x="293729" y="4353067"/>
              <a:ext cx="2672492" cy="1305818"/>
            </a:xfrm>
            <a:prstGeom prst="rect">
              <a:avLst/>
            </a:prstGeom>
            <a:noFill/>
          </p:spPr>
        </p:pic>
        <p:sp>
          <p:nvSpPr>
            <p:cNvPr id="1134" name="テキスト 26"/>
            <p:cNvSpPr txBox="1"/>
            <p:nvPr/>
          </p:nvSpPr>
          <p:spPr>
            <a:xfrm rot="20893992">
              <a:off x="593331" y="4752632"/>
              <a:ext cx="211928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 lang="ja-JP" altLang="en-US"/>
              </a:pPr>
              <a:r>
                <a:rPr lang="ja-JP" altLang="en-US" sz="2800" dirty="0">
                  <a:solidFill>
                    <a:srgbClr val="FF6699"/>
                  </a:solidFill>
                  <a:latin typeface="AR丸ゴシック体E"/>
                  <a:ea typeface="AR丸ゴシック体E"/>
                </a:rPr>
                <a:t>50名</a:t>
              </a:r>
              <a:r>
                <a:rPr lang="ja-JP" altLang="en-US" sz="2400" b="1" dirty="0">
                  <a:solidFill>
                    <a:srgbClr val="FF6699"/>
                  </a:solidFill>
                  <a:latin typeface="Arial Black" panose="020B0A04020102020204" pitchFamily="34" charset="0"/>
                  <a:ea typeface="AR丸ゴシック体E"/>
                </a:rPr>
                <a:t>限定</a:t>
              </a:r>
            </a:p>
          </p:txBody>
        </p:sp>
      </p:grpSp>
      <p:grpSp>
        <p:nvGrpSpPr>
          <p:cNvPr id="1164" name="グループ 55"/>
          <p:cNvGrpSpPr/>
          <p:nvPr/>
        </p:nvGrpSpPr>
        <p:grpSpPr>
          <a:xfrm>
            <a:off x="297013" y="3695031"/>
            <a:ext cx="6624000" cy="1512307"/>
            <a:chOff x="549000" y="2793000"/>
            <a:chExt cx="6624000" cy="1512307"/>
          </a:xfrm>
        </p:grpSpPr>
        <p:sp>
          <p:nvSpPr>
            <p:cNvPr id="1138" name="テキスト 30"/>
            <p:cNvSpPr txBox="1"/>
            <p:nvPr/>
          </p:nvSpPr>
          <p:spPr>
            <a:xfrm>
              <a:off x="1376101" y="2875060"/>
              <a:ext cx="5724899" cy="645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defRPr lang="ja-JP" altLang="en-US"/>
              </a:pPr>
              <a:r>
                <a:rPr lang="ja-JP" altLang="en-US" sz="1400" dirty="0">
                  <a:latin typeface="AR丸ゴシック体E"/>
                  <a:ea typeface="AR丸ゴシック体E"/>
                </a:rPr>
                <a:t>令和</a:t>
              </a:r>
              <a:r>
                <a:rPr lang="ja-JP" altLang="en-US" sz="3600" dirty="0">
                  <a:latin typeface="AR丸ゴシック体E"/>
                  <a:ea typeface="AR丸ゴシック体E"/>
                </a:rPr>
                <a:t>６</a:t>
              </a:r>
              <a:r>
                <a:rPr lang="ja-JP" altLang="en-US" sz="1400" dirty="0">
                  <a:latin typeface="AR丸ゴシック体E"/>
                  <a:ea typeface="AR丸ゴシック体E"/>
                </a:rPr>
                <a:t>年</a:t>
              </a:r>
              <a:r>
                <a:rPr lang="ja-JP" altLang="en-US" sz="3600" dirty="0">
                  <a:latin typeface="AR丸ゴシック体E"/>
                  <a:ea typeface="AR丸ゴシック体E"/>
                </a:rPr>
                <a:t>10</a:t>
              </a:r>
              <a:r>
                <a:rPr lang="ja-JP" altLang="en-US" sz="1400" dirty="0">
                  <a:latin typeface="AR丸ゴシック体E"/>
                  <a:ea typeface="AR丸ゴシック体E"/>
                </a:rPr>
                <a:t>月</a:t>
              </a:r>
              <a:r>
                <a:rPr lang="ja-JP" altLang="en-US" sz="3600" dirty="0">
                  <a:latin typeface="AR丸ゴシック体E"/>
                  <a:ea typeface="AR丸ゴシック体E"/>
                </a:rPr>
                <a:t>13</a:t>
              </a:r>
              <a:r>
                <a:rPr lang="ja-JP" altLang="en-US" sz="1400" dirty="0">
                  <a:latin typeface="AR丸ゴシック体E"/>
                  <a:ea typeface="AR丸ゴシック体E"/>
                </a:rPr>
                <a:t>日（日）　9：</a:t>
              </a:r>
              <a:r>
                <a:rPr lang="en-US" altLang="ja-JP" sz="1400" dirty="0">
                  <a:latin typeface="AR丸ゴシック体E"/>
                  <a:ea typeface="AR丸ゴシック体E"/>
                </a:rPr>
                <a:t>3</a:t>
              </a:r>
              <a:r>
                <a:rPr lang="ja-JP" altLang="en-US" sz="1400" dirty="0">
                  <a:latin typeface="AR丸ゴシック体E"/>
                  <a:ea typeface="AR丸ゴシック体E"/>
                </a:rPr>
                <a:t>0～13：00</a:t>
              </a:r>
              <a:endParaRPr lang="ja-JP" altLang="en-US" dirty="0">
                <a:latin typeface="AR丸ゴシック体E"/>
                <a:ea typeface="AR丸ゴシック体E"/>
              </a:endParaRPr>
            </a:p>
          </p:txBody>
        </p:sp>
        <p:sp>
          <p:nvSpPr>
            <p:cNvPr id="1140" name="楕円 32"/>
            <p:cNvSpPr/>
            <p:nvPr/>
          </p:nvSpPr>
          <p:spPr>
            <a:xfrm>
              <a:off x="549000" y="2793000"/>
              <a:ext cx="756285" cy="75628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r>
                <a:rPr lang="ja-JP" altLang="en-US" sz="1200">
                  <a:solidFill>
                    <a:schemeClr val="tx1"/>
                  </a:solidFill>
                  <a:latin typeface="AR丸ゴシック体E"/>
                  <a:ea typeface="AR丸ゴシック体E"/>
                </a:rPr>
                <a:t>日時</a:t>
              </a:r>
              <a:endParaRPr lang="ja-JP" altLang="en-US">
                <a:solidFill>
                  <a:schemeClr val="tx1"/>
                </a:solidFill>
                <a:latin typeface="AR丸ゴシック体E"/>
                <a:ea typeface="AR丸ゴシック体E"/>
              </a:endParaRPr>
            </a:p>
          </p:txBody>
        </p:sp>
        <p:sp>
          <p:nvSpPr>
            <p:cNvPr id="1141" name="テキスト 33"/>
            <p:cNvSpPr txBox="1"/>
            <p:nvPr/>
          </p:nvSpPr>
          <p:spPr>
            <a:xfrm>
              <a:off x="2123115" y="3585307"/>
              <a:ext cx="5049885" cy="645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defRPr lang="ja-JP" altLang="en-US"/>
              </a:pPr>
              <a:r>
                <a:rPr lang="ja-JP" altLang="en-US" sz="1800" dirty="0">
                  <a:latin typeface="AR丸ゴシック体E"/>
                  <a:ea typeface="AR丸ゴシック体E"/>
                </a:rPr>
                <a:t>大村市コミュニティーセンター</a:t>
              </a:r>
            </a:p>
            <a:p>
              <a:pPr algn="l">
                <a:defRPr lang="ja-JP" altLang="en-US"/>
              </a:pPr>
              <a:r>
                <a:rPr lang="ja-JP" altLang="en-US" sz="1800" dirty="0">
                  <a:latin typeface="AR丸ゴシック体E"/>
                  <a:ea typeface="AR丸ゴシック体E"/>
                </a:rPr>
                <a:t>第３会議室</a:t>
              </a:r>
              <a:endParaRPr lang="ja-JP" altLang="en-US" dirty="0">
                <a:latin typeface="AR丸ゴシック体E"/>
                <a:ea typeface="AR丸ゴシック体E"/>
              </a:endParaRPr>
            </a:p>
          </p:txBody>
        </p:sp>
        <p:sp>
          <p:nvSpPr>
            <p:cNvPr id="1142" name="楕円 34"/>
            <p:cNvSpPr/>
            <p:nvPr/>
          </p:nvSpPr>
          <p:spPr>
            <a:xfrm>
              <a:off x="1232715" y="3549022"/>
              <a:ext cx="756285" cy="75628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r>
                <a:rPr lang="ja-JP" altLang="en-US" sz="1200">
                  <a:solidFill>
                    <a:schemeClr val="tx1"/>
                  </a:solidFill>
                  <a:latin typeface="AR丸ゴシック体E"/>
                  <a:ea typeface="AR丸ゴシック体E"/>
                </a:rPr>
                <a:t>場所</a:t>
              </a:r>
              <a:endParaRPr lang="ja-JP" altLang="en-US">
                <a:solidFill>
                  <a:schemeClr val="tx1"/>
                </a:solidFill>
                <a:latin typeface="AR丸ゴシック体E"/>
                <a:ea typeface="AR丸ゴシック体E"/>
              </a:endParaRPr>
            </a:p>
          </p:txBody>
        </p:sp>
      </p:grpSp>
      <p:graphicFrame>
        <p:nvGraphicFramePr>
          <p:cNvPr id="1148" name="四角形 40"/>
          <p:cNvGraphicFramePr>
            <a:graphicFrameLocks noGrp="1"/>
          </p:cNvGraphicFramePr>
          <p:nvPr/>
        </p:nvGraphicFramePr>
        <p:xfrm>
          <a:off x="333000" y="5380431"/>
          <a:ext cx="4949855" cy="2424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1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77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対象者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大村市在住および近隣市町にお住まいの方で、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１年以上乳がん検診（ﾏﾝﾓｸﾞﾗﾌｨ）を受けていない</a:t>
                      </a: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35歳以上の女性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　</a:t>
                      </a:r>
                      <a:endParaRPr lang="ja-JP" altLang="en-US" sz="1200" b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4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定員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b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35～39歳･･･</a:t>
                      </a:r>
                      <a:r>
                        <a:rPr lang="ja-JP" altLang="en-US" sz="1600" b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10名　　</a:t>
                      </a:r>
                      <a:r>
                        <a:rPr lang="ja-JP" altLang="en-US" sz="1050" b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40歳以上･･･</a:t>
                      </a:r>
                      <a:r>
                        <a:rPr lang="ja-JP" altLang="en-US" sz="1600" b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40名</a:t>
                      </a:r>
                      <a:endParaRPr lang="ja-JP" altLang="en-US" sz="1200" b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検査方法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マンモグラフィ検査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4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申込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QRコードを開き、フォームからお申し込みください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申込期限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令和6年8月20日(火)～9月30日(月)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※定員に達し次第申込終了となります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51" name="図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3000" y="5961000"/>
            <a:ext cx="1421386" cy="1421386"/>
          </a:xfrm>
          <a:prstGeom prst="rect">
            <a:avLst/>
          </a:prstGeom>
        </p:spPr>
      </p:pic>
      <p:graphicFrame>
        <p:nvGraphicFramePr>
          <p:cNvPr id="1158" name="四角形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3620"/>
              </p:ext>
            </p:extLst>
          </p:nvPr>
        </p:nvGraphicFramePr>
        <p:xfrm>
          <a:off x="189000" y="8506342"/>
          <a:ext cx="6482079" cy="1342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72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主催</a:t>
                      </a:r>
                    </a:p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長崎県健康事業団　　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  <a:p>
                      <a:pPr algn="l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NPO法人　ピンクリボンながさき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（お問い合わせ）</a:t>
                      </a:r>
                    </a:p>
                    <a:p>
                      <a:pPr algn="l"/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📞：0957-47-8595　　　📩：n-pinkribbon@oboe.ocn.ne.jp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  <a:p>
                      <a:pPr algn="l"/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※お尋ね・ご相談承っております。秘密は固く守られます。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後援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丸ゴシック体E"/>
                        <a:ea typeface="AR丸ゴシック体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AR丸ゴシック体E"/>
                          <a:ea typeface="AR丸ゴシック体E"/>
                        </a:rPr>
                        <a:t>大村市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59" name="テキスト 51"/>
          <p:cNvSpPr txBox="1"/>
          <p:nvPr/>
        </p:nvSpPr>
        <p:spPr>
          <a:xfrm>
            <a:off x="535751" y="2972978"/>
            <a:ext cx="6122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600" dirty="0">
                <a:solidFill>
                  <a:srgbClr val="FF33CC"/>
                </a:solidFill>
                <a:latin typeface="AR丸ゴシック体E"/>
                <a:ea typeface="AR丸ゴシック体E"/>
              </a:rPr>
              <a:t>乳がんは、若い女性から高齢女性まで9人に1人が発症しています</a:t>
            </a:r>
          </a:p>
          <a:p>
            <a:pPr algn="ctr">
              <a:defRPr lang="ja-JP" altLang="en-US"/>
            </a:pPr>
            <a:r>
              <a:rPr lang="ja-JP" altLang="en-US" sz="1600" dirty="0">
                <a:solidFill>
                  <a:srgbClr val="FF33CC"/>
                </a:solidFill>
                <a:latin typeface="AR丸ゴシック体E"/>
                <a:ea typeface="AR丸ゴシック体E"/>
              </a:rPr>
              <a:t>大村市では乳がん検診を約10人に1人しか受診していません</a:t>
            </a:r>
          </a:p>
          <a:p>
            <a:pPr algn="ctr">
              <a:defRPr lang="ja-JP" altLang="en-US"/>
            </a:pPr>
            <a:r>
              <a:rPr lang="ja-JP" altLang="en-US" sz="1600" dirty="0">
                <a:solidFill>
                  <a:srgbClr val="FF33CC"/>
                </a:solidFill>
                <a:latin typeface="AR丸ゴシック体E"/>
                <a:ea typeface="AR丸ゴシック体E"/>
              </a:rPr>
              <a:t>この機会に乳がん検診を受けてみませんか？</a:t>
            </a:r>
          </a:p>
        </p:txBody>
      </p:sp>
      <p:pic>
        <p:nvPicPr>
          <p:cNvPr id="1171" name="図 6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8641" y="8553000"/>
            <a:ext cx="990104" cy="12097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185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AR丸ゴシック体E</vt:lpstr>
      <vt:lpstr>游ゴシック</vt:lpstr>
      <vt:lpstr>游ゴシック Light</vt:lpstr>
      <vt:lpstr>Arial</vt:lpstr>
      <vt:lpstr>Arial Black</vt:lpstr>
      <vt:lpstr>標準</vt:lpstr>
      <vt:lpstr>PowerPoint プレゼンテーション</vt:lpstr>
    </vt:vector>
  </TitlesOfParts>
  <Company>大村市役所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馬場 星良</dc:creator>
  <cp:lastModifiedBy>文子 内海</cp:lastModifiedBy>
  <cp:revision>8</cp:revision>
  <cp:lastPrinted>2024-07-27T02:16:07Z</cp:lastPrinted>
  <dcterms:created xsi:type="dcterms:W3CDTF">2024-06-03T02:25:42Z</dcterms:created>
  <dcterms:modified xsi:type="dcterms:W3CDTF">2024-07-27T02:16:50Z</dcterms:modified>
</cp:coreProperties>
</file>